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Amatic SC" pitchFamily="2" charset="-79"/>
      <p:regular r:id="rId20"/>
      <p:bold r:id="rId21"/>
    </p:embeddedFont>
    <p:embeddedFont>
      <p:font typeface="Nunito" pitchFamily="2" charset="77"/>
      <p:regular r:id="rId22"/>
      <p:bold r:id="rId23"/>
      <p:italic r:id="rId24"/>
      <p:boldItalic r:id="rId25"/>
    </p:embeddedFont>
    <p:embeddedFont>
      <p:font typeface="Source Code Pro" panose="020B0509030403020204" pitchFamily="49" charset="77"/>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4"/>
  </p:normalViewPr>
  <p:slideViewPr>
    <p:cSldViewPr snapToGrid="0">
      <p:cViewPr varScale="1">
        <p:scale>
          <a:sx n="140" d="100"/>
          <a:sy n="140" d="100"/>
        </p:scale>
        <p:origin x="840" y="1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54ca0be76f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54ca0be76f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54cc06459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54cc06459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54cc064591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54cc064591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54c9b8b1c2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54c9b8b1c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54c9b8b1c2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54c9b8b1c2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54c9b8b1c2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54c9b8b1c2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54c9b8b1c2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54c9b8b1c2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54c9b8b1c2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54c9b8b1c2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54c9b8b1c2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54c9b8b1c2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54c9b8b1c2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54c9b8b1c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54c9b8b1c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54c9b8b1c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43d5be4b6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543d5be4b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54c9b8b1c2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54c9b8b1c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54ca0be76f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54ca0be76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54cc064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54cc064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4cc06459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54cc06459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54cc064591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54cc064591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rgbClr val="CFE2F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9.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p:nvPr/>
        </p:nvSpPr>
        <p:spPr>
          <a:xfrm>
            <a:off x="1109375" y="806825"/>
            <a:ext cx="7250100" cy="147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200">
                <a:latin typeface="Amatic SC"/>
                <a:ea typeface="Amatic SC"/>
                <a:cs typeface="Amatic SC"/>
                <a:sym typeface="Amatic SC"/>
              </a:rPr>
              <a:t>    Kose noortelava ehitus</a:t>
            </a:r>
            <a:endParaRPr sz="7200">
              <a:latin typeface="Amatic SC"/>
              <a:ea typeface="Amatic SC"/>
              <a:cs typeface="Amatic SC"/>
              <a:sym typeface="Amatic SC"/>
            </a:endParaRPr>
          </a:p>
        </p:txBody>
      </p:sp>
      <p:sp>
        <p:nvSpPr>
          <p:cNvPr id="57" name="Google Shape;57;p13"/>
          <p:cNvSpPr txBox="1"/>
          <p:nvPr/>
        </p:nvSpPr>
        <p:spPr>
          <a:xfrm>
            <a:off x="5748625" y="3155325"/>
            <a:ext cx="3305700" cy="187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latin typeface="Amatic SC"/>
                <a:ea typeface="Amatic SC"/>
                <a:cs typeface="Amatic SC"/>
                <a:sym typeface="Amatic SC"/>
              </a:rPr>
              <a:t>Sandra leis </a:t>
            </a:r>
            <a:endParaRPr sz="4800">
              <a:latin typeface="Amatic SC"/>
              <a:ea typeface="Amatic SC"/>
              <a:cs typeface="Amatic SC"/>
              <a:sym typeface="Amatic SC"/>
            </a:endParaRPr>
          </a:p>
          <a:p>
            <a:pPr marL="0" lvl="0" indent="0" algn="l" rtl="0">
              <a:spcBef>
                <a:spcPts val="0"/>
              </a:spcBef>
              <a:spcAft>
                <a:spcPts val="0"/>
              </a:spcAft>
              <a:buNone/>
            </a:pPr>
            <a:r>
              <a:rPr lang="en" sz="4800">
                <a:latin typeface="Amatic SC"/>
                <a:ea typeface="Amatic SC"/>
                <a:cs typeface="Amatic SC"/>
                <a:sym typeface="Amatic SC"/>
              </a:rPr>
              <a:t>Kadri sirel</a:t>
            </a:r>
            <a:endParaRPr sz="4800">
              <a:latin typeface="Amatic SC"/>
              <a:ea typeface="Amatic SC"/>
              <a:cs typeface="Amatic SC"/>
              <a:sym typeface="Amatic S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Piltidelt selgub tõeline ohtlik seisukord</a:t>
            </a:r>
            <a:endParaRPr/>
          </a:p>
        </p:txBody>
      </p:sp>
      <p:pic>
        <p:nvPicPr>
          <p:cNvPr id="3" name="Picture 2">
            <a:extLst>
              <a:ext uri="{FF2B5EF4-FFF2-40B4-BE49-F238E27FC236}">
                <a16:creationId xmlns:a16="http://schemas.microsoft.com/office/drawing/2014/main" id="{D427294A-5A09-ED42-AAE4-816D58799596}"/>
              </a:ext>
            </a:extLst>
          </p:cNvPr>
          <p:cNvPicPr>
            <a:picLocks noChangeAspect="1"/>
          </p:cNvPicPr>
          <p:nvPr/>
        </p:nvPicPr>
        <p:blipFill>
          <a:blip r:embed="rId3"/>
          <a:stretch>
            <a:fillRect/>
          </a:stretch>
        </p:blipFill>
        <p:spPr>
          <a:xfrm>
            <a:off x="173736" y="1057550"/>
            <a:ext cx="4078224" cy="3058668"/>
          </a:xfrm>
          <a:prstGeom prst="rect">
            <a:avLst/>
          </a:prstGeom>
        </p:spPr>
      </p:pic>
      <p:pic>
        <p:nvPicPr>
          <p:cNvPr id="5" name="Picture 4">
            <a:extLst>
              <a:ext uri="{FF2B5EF4-FFF2-40B4-BE49-F238E27FC236}">
                <a16:creationId xmlns:a16="http://schemas.microsoft.com/office/drawing/2014/main" id="{5E0F6412-FF68-654C-8481-0E97C49BED02}"/>
              </a:ext>
            </a:extLst>
          </p:cNvPr>
          <p:cNvPicPr>
            <a:picLocks noChangeAspect="1"/>
          </p:cNvPicPr>
          <p:nvPr/>
        </p:nvPicPr>
        <p:blipFill>
          <a:blip r:embed="rId4"/>
          <a:stretch>
            <a:fillRect/>
          </a:stretch>
        </p:blipFill>
        <p:spPr>
          <a:xfrm>
            <a:off x="4425696" y="1632015"/>
            <a:ext cx="4416804" cy="331260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3"/>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Järgnevalt meeleolukaid pilte festivalist Noortelaval</a:t>
            </a:r>
            <a:endParaRPr/>
          </a:p>
        </p:txBody>
      </p:sp>
      <p:pic>
        <p:nvPicPr>
          <p:cNvPr id="123" name="Google Shape;123;p23"/>
          <p:cNvPicPr preferRelativeResize="0"/>
          <p:nvPr/>
        </p:nvPicPr>
        <p:blipFill>
          <a:blip r:embed="rId3">
            <a:alphaModFix/>
          </a:blip>
          <a:stretch>
            <a:fillRect/>
          </a:stretch>
        </p:blipFill>
        <p:spPr>
          <a:xfrm>
            <a:off x="1385050" y="1153950"/>
            <a:ext cx="6049840" cy="37811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24"/>
          <p:cNvPicPr preferRelativeResize="0"/>
          <p:nvPr/>
        </p:nvPicPr>
        <p:blipFill>
          <a:blip r:embed="rId3">
            <a:alphaModFix/>
          </a:blip>
          <a:stretch>
            <a:fillRect/>
          </a:stretch>
        </p:blipFill>
        <p:spPr>
          <a:xfrm>
            <a:off x="311700" y="139400"/>
            <a:ext cx="7731128" cy="486469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25"/>
          <p:cNvPicPr preferRelativeResize="0"/>
          <p:nvPr/>
        </p:nvPicPr>
        <p:blipFill>
          <a:blip r:embed="rId3">
            <a:alphaModFix/>
          </a:blip>
          <a:stretch>
            <a:fillRect/>
          </a:stretch>
        </p:blipFill>
        <p:spPr>
          <a:xfrm>
            <a:off x="311700" y="81888"/>
            <a:ext cx="7978967" cy="49797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26"/>
          <p:cNvPicPr preferRelativeResize="0"/>
          <p:nvPr/>
        </p:nvPicPr>
        <p:blipFill>
          <a:blip r:embed="rId3">
            <a:alphaModFix/>
          </a:blip>
          <a:stretch>
            <a:fillRect/>
          </a:stretch>
        </p:blipFill>
        <p:spPr>
          <a:xfrm>
            <a:off x="253875" y="80150"/>
            <a:ext cx="8134400" cy="498320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45" name="Google Shape;145;p27"/>
          <p:cNvPicPr preferRelativeResize="0"/>
          <p:nvPr/>
        </p:nvPicPr>
        <p:blipFill>
          <a:blip r:embed="rId3">
            <a:alphaModFix/>
          </a:blip>
          <a:stretch>
            <a:fillRect/>
          </a:stretch>
        </p:blipFill>
        <p:spPr>
          <a:xfrm>
            <a:off x="311700" y="83638"/>
            <a:ext cx="8520603" cy="497622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28"/>
          <p:cNvPicPr preferRelativeResize="0"/>
          <p:nvPr/>
        </p:nvPicPr>
        <p:blipFill>
          <a:blip r:embed="rId3">
            <a:alphaModFix/>
          </a:blip>
          <a:stretch>
            <a:fillRect/>
          </a:stretch>
        </p:blipFill>
        <p:spPr>
          <a:xfrm>
            <a:off x="366675" y="104525"/>
            <a:ext cx="8410650" cy="49274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9"/>
          <p:cNvSpPr txBox="1">
            <a:spLocks noGrp="1"/>
          </p:cNvSpPr>
          <p:nvPr>
            <p:ph type="title"/>
          </p:nvPr>
        </p:nvSpPr>
        <p:spPr>
          <a:xfrm>
            <a:off x="-101425" y="-93380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29"/>
          <p:cNvSpPr txBox="1">
            <a:spLocks noGrp="1"/>
          </p:cNvSpPr>
          <p:nvPr>
            <p:ph type="body" idx="1"/>
          </p:nvPr>
        </p:nvSpPr>
        <p:spPr>
          <a:xfrm>
            <a:off x="311700" y="901650"/>
            <a:ext cx="8520600" cy="33402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endParaRPr sz="4800"/>
          </a:p>
          <a:p>
            <a:pPr marL="0" lvl="0" indent="0" algn="l" rtl="0">
              <a:spcBef>
                <a:spcPts val="1600"/>
              </a:spcBef>
              <a:spcAft>
                <a:spcPts val="1600"/>
              </a:spcAft>
              <a:buNone/>
            </a:pPr>
            <a:r>
              <a:rPr lang="en" sz="4800"/>
              <a:t>		</a:t>
            </a:r>
            <a:r>
              <a:rPr lang="en" sz="7200" b="1">
                <a:solidFill>
                  <a:srgbClr val="000000"/>
                </a:solidFill>
                <a:latin typeface="Amatic SC"/>
                <a:ea typeface="Amatic SC"/>
                <a:cs typeface="Amatic SC"/>
                <a:sym typeface="Amatic SC"/>
              </a:rPr>
              <a:t>	    AITÄH KUULAMAST!</a:t>
            </a:r>
            <a:r>
              <a:rPr lang="en" sz="4800"/>
              <a:t> </a:t>
            </a:r>
            <a:endParaRPr sz="4800"/>
          </a:p>
        </p:txBody>
      </p:sp>
      <p:sp>
        <p:nvSpPr>
          <p:cNvPr id="157" name="Google Shape;157;p29"/>
          <p:cNvSpPr txBox="1"/>
          <p:nvPr/>
        </p:nvSpPr>
        <p:spPr>
          <a:xfrm>
            <a:off x="638725" y="3888450"/>
            <a:ext cx="7687200" cy="93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latin typeface="Amatic SC"/>
                <a:ea typeface="Amatic SC"/>
                <a:cs typeface="Amatic SC"/>
                <a:sym typeface="Amatic SC"/>
              </a:rPr>
              <a:t>                    www.mahemuusika.ee</a:t>
            </a:r>
            <a:endParaRPr sz="4800">
              <a:latin typeface="Amatic SC"/>
              <a:ea typeface="Amatic SC"/>
              <a:cs typeface="Amatic SC"/>
              <a:sym typeface="Amatic S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Tutvustuseks. Maheda muusika festival</a:t>
            </a:r>
            <a:endParaRPr/>
          </a:p>
        </p:txBody>
      </p:sp>
      <p:sp>
        <p:nvSpPr>
          <p:cNvPr id="63" name="Google Shape;63;p1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Font typeface="Nunito"/>
              <a:buChar char="❖"/>
            </a:pPr>
            <a:r>
              <a:rPr lang="en">
                <a:solidFill>
                  <a:srgbClr val="000000"/>
                </a:solidFill>
                <a:latin typeface="Nunito"/>
                <a:ea typeface="Nunito"/>
                <a:cs typeface="Nunito"/>
                <a:sym typeface="Nunito"/>
              </a:rPr>
              <a:t>Maheda Muusika õhtud said Kosel alguse juba 2009. aastal</a:t>
            </a:r>
            <a:endParaRPr>
              <a:solidFill>
                <a:srgbClr val="000000"/>
              </a:solidFill>
              <a:latin typeface="Nunito"/>
              <a:ea typeface="Nunito"/>
              <a:cs typeface="Nunito"/>
              <a:sym typeface="Nunito"/>
            </a:endParaRPr>
          </a:p>
          <a:p>
            <a:pPr marL="457200" lvl="0" indent="-342900" algn="l" rtl="0">
              <a:spcBef>
                <a:spcPts val="0"/>
              </a:spcBef>
              <a:spcAft>
                <a:spcPts val="0"/>
              </a:spcAft>
              <a:buClr>
                <a:srgbClr val="000000"/>
              </a:buClr>
              <a:buSzPts val="1800"/>
              <a:buFont typeface="Nunito"/>
              <a:buChar char="❖"/>
            </a:pPr>
            <a:r>
              <a:rPr lang="en">
                <a:solidFill>
                  <a:srgbClr val="000000"/>
                </a:solidFill>
                <a:latin typeface="Nunito"/>
                <a:ea typeface="Nunito"/>
                <a:cs typeface="Nunito"/>
                <a:sym typeface="Nunito"/>
              </a:rPr>
              <a:t>Esimest korda toimus üritus suures kuues ehk festivalina 2016. aastal </a:t>
            </a:r>
            <a:endParaRPr>
              <a:solidFill>
                <a:srgbClr val="000000"/>
              </a:solidFill>
              <a:latin typeface="Nunito"/>
              <a:ea typeface="Nunito"/>
              <a:cs typeface="Nunito"/>
              <a:sym typeface="Nunito"/>
            </a:endParaRPr>
          </a:p>
          <a:p>
            <a:pPr marL="457200" lvl="0" indent="-342900" algn="l" rtl="0">
              <a:spcBef>
                <a:spcPts val="0"/>
              </a:spcBef>
              <a:spcAft>
                <a:spcPts val="0"/>
              </a:spcAft>
              <a:buClr>
                <a:srgbClr val="000000"/>
              </a:buClr>
              <a:buSzPts val="1800"/>
              <a:buFont typeface="Nunito"/>
              <a:buChar char="❖"/>
            </a:pPr>
            <a:r>
              <a:rPr lang="en">
                <a:solidFill>
                  <a:srgbClr val="000000"/>
                </a:solidFill>
                <a:latin typeface="Nunito"/>
                <a:ea typeface="Nunito"/>
                <a:cs typeface="Nunito"/>
                <a:sym typeface="Nunito"/>
              </a:rPr>
              <a:t>Ürituse eesmärgiks pakkuda kohalikele elanikele kvaliteetset kultuurielamust minimaalse tasu eest </a:t>
            </a:r>
            <a:endParaRPr>
              <a:solidFill>
                <a:srgbClr val="000000"/>
              </a:solidFill>
              <a:latin typeface="Nunito"/>
              <a:ea typeface="Nunito"/>
              <a:cs typeface="Nunito"/>
              <a:sym typeface="Nunito"/>
            </a:endParaRPr>
          </a:p>
          <a:p>
            <a:pPr marL="457200" lvl="0" indent="-342900" algn="l" rtl="0">
              <a:spcBef>
                <a:spcPts val="0"/>
              </a:spcBef>
              <a:spcAft>
                <a:spcPts val="0"/>
              </a:spcAft>
              <a:buClr>
                <a:srgbClr val="000000"/>
              </a:buClr>
              <a:buSzPts val="1800"/>
              <a:buFont typeface="Nunito"/>
              <a:buChar char="❖"/>
            </a:pPr>
            <a:r>
              <a:rPr lang="en">
                <a:solidFill>
                  <a:srgbClr val="000000"/>
                </a:solidFill>
                <a:latin typeface="Nunito"/>
                <a:ea typeface="Nunito"/>
                <a:cs typeface="Nunito"/>
                <a:sym typeface="Nunito"/>
              </a:rPr>
              <a:t>Kümne aasta jooksul läbi käinud 69 muusikalist kollektiivi</a:t>
            </a:r>
            <a:endParaRPr>
              <a:solidFill>
                <a:srgbClr val="000000"/>
              </a:solidFill>
              <a:latin typeface="Nunito"/>
              <a:ea typeface="Nunito"/>
              <a:cs typeface="Nunito"/>
              <a:sym typeface="Nunito"/>
            </a:endParaRPr>
          </a:p>
          <a:p>
            <a:pPr marL="457200" lvl="0" indent="-342900" algn="l" rtl="0">
              <a:spcBef>
                <a:spcPts val="0"/>
              </a:spcBef>
              <a:spcAft>
                <a:spcPts val="0"/>
              </a:spcAft>
              <a:buClr>
                <a:srgbClr val="000000"/>
              </a:buClr>
              <a:buSzPts val="1800"/>
              <a:buFont typeface="Nunito"/>
              <a:buChar char="❖"/>
            </a:pPr>
            <a:r>
              <a:rPr lang="en">
                <a:solidFill>
                  <a:srgbClr val="000000"/>
                </a:solidFill>
                <a:latin typeface="Nunito"/>
                <a:ea typeface="Nunito"/>
                <a:cs typeface="Nunito"/>
                <a:sym typeface="Nunito"/>
              </a:rPr>
              <a:t>Sel aastal toimub üritus neljandat korda, üheks peaesinejaks on Siiri Sisask </a:t>
            </a:r>
            <a:endParaRPr>
              <a:solidFill>
                <a:srgbClr val="000000"/>
              </a:solidFill>
              <a:latin typeface="Nunito"/>
              <a:ea typeface="Nunito"/>
              <a:cs typeface="Nunito"/>
              <a:sym typeface="Nunito"/>
            </a:endParaRPr>
          </a:p>
          <a:p>
            <a:pPr marL="457200" lvl="0" indent="-342900" algn="l" rtl="0">
              <a:spcBef>
                <a:spcPts val="0"/>
              </a:spcBef>
              <a:spcAft>
                <a:spcPts val="0"/>
              </a:spcAft>
              <a:buClr>
                <a:srgbClr val="000000"/>
              </a:buClr>
              <a:buSzPts val="1800"/>
              <a:buFont typeface="Nunito"/>
              <a:buChar char="❖"/>
            </a:pPr>
            <a:r>
              <a:rPr lang="en">
                <a:solidFill>
                  <a:srgbClr val="000000"/>
                </a:solidFill>
                <a:latin typeface="Nunito"/>
                <a:ea typeface="Nunito"/>
                <a:cs typeface="Nunito"/>
                <a:sym typeface="Nunito"/>
              </a:rPr>
              <a:t>Oodatavaks külastajate arvuks (kogu päeva vältel) 2000 inimest </a:t>
            </a:r>
            <a:endParaRPr>
              <a:solidFill>
                <a:srgbClr val="000000"/>
              </a:solidFill>
              <a:latin typeface="Nunito"/>
              <a:ea typeface="Nunito"/>
              <a:cs typeface="Nunito"/>
              <a:sym typeface="Nunito"/>
            </a:endParaRPr>
          </a:p>
          <a:p>
            <a:pPr marL="0" lvl="0" indent="0" algn="l" rtl="0">
              <a:spcBef>
                <a:spcPts val="1600"/>
              </a:spcBef>
              <a:spcAft>
                <a:spcPts val="1600"/>
              </a:spcAft>
              <a:buNone/>
            </a:pPr>
            <a:endParaRPr>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292850"/>
            <a:ext cx="8520600" cy="60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MIS?</a:t>
            </a:r>
            <a:endParaRPr/>
          </a:p>
        </p:txBody>
      </p:sp>
      <p:sp>
        <p:nvSpPr>
          <p:cNvPr id="69" name="Google Shape;69;p15"/>
          <p:cNvSpPr txBox="1">
            <a:spLocks noGrp="1"/>
          </p:cNvSpPr>
          <p:nvPr>
            <p:ph type="body" idx="1"/>
          </p:nvPr>
        </p:nvSpPr>
        <p:spPr>
          <a:xfrm>
            <a:off x="311700" y="985950"/>
            <a:ext cx="8520600" cy="40611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a:solidFill>
                <a:srgbClr val="000000"/>
              </a:solidFill>
              <a:latin typeface="Nunito"/>
              <a:ea typeface="Nunito"/>
              <a:cs typeface="Nunito"/>
              <a:sym typeface="Nunito"/>
            </a:endParaRPr>
          </a:p>
          <a:p>
            <a:pPr marL="457200" lvl="0" indent="-342900" algn="l" rtl="0">
              <a:spcBef>
                <a:spcPts val="1600"/>
              </a:spcBef>
              <a:spcAft>
                <a:spcPts val="0"/>
              </a:spcAft>
              <a:buClr>
                <a:srgbClr val="000000"/>
              </a:buClr>
              <a:buSzPts val="1800"/>
              <a:buFont typeface="Nunito"/>
              <a:buChar char="❖"/>
            </a:pPr>
            <a:r>
              <a:rPr lang="en">
                <a:solidFill>
                  <a:srgbClr val="000000"/>
                </a:solidFill>
                <a:latin typeface="Nunito"/>
                <a:ea typeface="Nunito"/>
                <a:cs typeface="Nunito"/>
                <a:sym typeface="Nunito"/>
              </a:rPr>
              <a:t>Looduslikult asub Noortelava väga erilises paigas. Nimelt on tegemist jõekääruga ning vaatajad istuvad kallaku peal. Paljud professionaalsed esinejad on kiitnud seda asukohta, ja seda just helilisest aspektist</a:t>
            </a:r>
            <a:endParaRPr>
              <a:solidFill>
                <a:srgbClr val="000000"/>
              </a:solidFill>
              <a:latin typeface="Nunito"/>
              <a:ea typeface="Nunito"/>
              <a:cs typeface="Nunito"/>
              <a:sym typeface="Nunito"/>
            </a:endParaRPr>
          </a:p>
          <a:p>
            <a:pPr marL="457200" lvl="0" indent="-342900" algn="l" rtl="0">
              <a:spcBef>
                <a:spcPts val="0"/>
              </a:spcBef>
              <a:spcAft>
                <a:spcPts val="0"/>
              </a:spcAft>
              <a:buClr>
                <a:srgbClr val="000000"/>
              </a:buClr>
              <a:buSzPts val="1800"/>
              <a:buFont typeface="Nunito"/>
              <a:buChar char="❖"/>
            </a:pPr>
            <a:r>
              <a:rPr lang="en">
                <a:solidFill>
                  <a:srgbClr val="000000"/>
                </a:solidFill>
                <a:latin typeface="Nunito"/>
                <a:ea typeface="Nunito"/>
                <a:cs typeface="Nunito"/>
                <a:sym typeface="Nunito"/>
              </a:rPr>
              <a:t>Täna on lava ehitatud puidust alusele, mis on ühendatud otse pinnasega. Aeg on oma töö teinud- 10 aastaga on ehitise konstruktsioon amortiseerunud ning muutunud ohtlikuks nii külalisele kui ka esinejale. Istekohtade ala on aga kõige enam kannatada saanud</a:t>
            </a:r>
            <a:endParaRPr>
              <a:solidFill>
                <a:srgbClr val="000000"/>
              </a:solidFill>
              <a:latin typeface="Nunito"/>
              <a:ea typeface="Nunito"/>
              <a:cs typeface="Nunito"/>
              <a:sym typeface="Nunito"/>
            </a:endParaRPr>
          </a:p>
          <a:p>
            <a:pPr marL="457200" lvl="0" indent="-342900" algn="l" rtl="0">
              <a:spcBef>
                <a:spcPts val="0"/>
              </a:spcBef>
              <a:spcAft>
                <a:spcPts val="0"/>
              </a:spcAft>
              <a:buClr>
                <a:srgbClr val="000000"/>
              </a:buClr>
              <a:buSzPts val="1800"/>
              <a:buFont typeface="Nunito"/>
              <a:buChar char="❖"/>
            </a:pPr>
            <a:r>
              <a:rPr lang="en">
                <a:solidFill>
                  <a:srgbClr val="000000"/>
                </a:solidFill>
                <a:latin typeface="Nunito"/>
                <a:ea typeface="Nunito"/>
                <a:cs typeface="Nunito"/>
                <a:sym typeface="Nunito"/>
              </a:rPr>
              <a:t>Eelnevast lähtuvalt on meie ettepanek rajada uus ja tugev lavakompleks, mis poleks kasulik vaid Maheda Muusika festivali korraldamiseks, vaid ka muudeks kultuurisündmusteks (nt suvelavastused ja koolinoorte muusikalid)</a:t>
            </a:r>
            <a:endParaRPr>
              <a:solidFill>
                <a:srgbClr val="000000"/>
              </a:solidFill>
              <a:latin typeface="Nunito"/>
              <a:ea typeface="Nunito"/>
              <a:cs typeface="Nunito"/>
              <a:sym typeface="Nunito"/>
            </a:endParaRPr>
          </a:p>
          <a:p>
            <a:pPr marL="457200" lvl="0" indent="0" algn="l" rtl="0">
              <a:spcBef>
                <a:spcPts val="1600"/>
              </a:spcBef>
              <a:spcAft>
                <a:spcPts val="1600"/>
              </a:spcAft>
              <a:buNone/>
            </a:pPr>
            <a:endParaRPr>
              <a:solidFill>
                <a:srgbClr val="000000"/>
              </a:solidFill>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
            </a:r>
            <a:endParaRPr/>
          </a:p>
          <a:p>
            <a:pPr marL="0" lvl="0" indent="0" algn="l" rtl="0">
              <a:spcBef>
                <a:spcPts val="0"/>
              </a:spcBef>
              <a:spcAft>
                <a:spcPts val="0"/>
              </a:spcAft>
              <a:buNone/>
            </a:pPr>
            <a:endParaRPr/>
          </a:p>
        </p:txBody>
      </p:sp>
      <p:sp>
        <p:nvSpPr>
          <p:cNvPr id="75" name="Google Shape;75;p16"/>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42900" algn="just" rtl="0">
              <a:spcBef>
                <a:spcPts val="0"/>
              </a:spcBef>
              <a:spcAft>
                <a:spcPts val="0"/>
              </a:spcAft>
              <a:buClr>
                <a:srgbClr val="000000"/>
              </a:buClr>
              <a:buSzPts val="1800"/>
              <a:buFont typeface="Nunito"/>
              <a:buChar char="❖"/>
            </a:pPr>
            <a:r>
              <a:rPr lang="en">
                <a:solidFill>
                  <a:srgbClr val="000000"/>
                </a:solidFill>
                <a:latin typeface="Nunito"/>
                <a:ea typeface="Nunito"/>
                <a:cs typeface="Nunito"/>
                <a:sym typeface="Nunito"/>
              </a:rPr>
              <a:t>Maheda Muusika festival on olnud ja soovib ka tulevikus olla üks hüppelaud kohalikele noortele, kes soovivad ja proovivad alustada muusiku karjääri. Meie ettepaneku eesmärk on ehitada (taastada, renoveerida) Noortelava, kus kohalikud noored saaksid korraldada kontserte. </a:t>
            </a:r>
            <a:endParaRPr>
              <a:solidFill>
                <a:srgbClr val="000000"/>
              </a:solidFill>
              <a:latin typeface="Nunito"/>
              <a:ea typeface="Nunito"/>
              <a:cs typeface="Nunito"/>
              <a:sym typeface="Nunito"/>
            </a:endParaRPr>
          </a:p>
          <a:p>
            <a:pPr marL="457200" lvl="0" indent="-342900" algn="just" rtl="0">
              <a:spcBef>
                <a:spcPts val="0"/>
              </a:spcBef>
              <a:spcAft>
                <a:spcPts val="0"/>
              </a:spcAft>
              <a:buClr>
                <a:srgbClr val="000000"/>
              </a:buClr>
              <a:buSzPts val="1800"/>
              <a:buFont typeface="Nunito"/>
              <a:buChar char="❖"/>
            </a:pPr>
            <a:r>
              <a:rPr lang="en">
                <a:solidFill>
                  <a:srgbClr val="000000"/>
                </a:solidFill>
                <a:latin typeface="Nunito"/>
                <a:ea typeface="Nunito"/>
                <a:cs typeface="Nunito"/>
                <a:sym typeface="Nunito"/>
              </a:rPr>
              <a:t>Uus lava (nii esinejate ala kui ka pealtvaatajate ala) peaks olema rajatud tugevamale materjalile, kuid võiks siiski olla ehitatud puidust. Seda just lähtuvalt sellest, et ta asub looduslikus jõekäärus ja orus</a:t>
            </a:r>
            <a:endParaRPr>
              <a:solidFill>
                <a:srgbClr val="000000"/>
              </a:solidFill>
              <a:latin typeface="Nunito"/>
              <a:ea typeface="Nunito"/>
              <a:cs typeface="Nunito"/>
              <a:sym typeface="Nunito"/>
            </a:endParaRPr>
          </a:p>
          <a:p>
            <a:pPr marL="457200" lvl="0" indent="0" algn="l" rtl="0">
              <a:spcBef>
                <a:spcPts val="0"/>
              </a:spcBef>
              <a:spcAft>
                <a:spcPts val="1600"/>
              </a:spcAft>
              <a:buNone/>
            </a:pPr>
            <a:endParaRPr>
              <a:latin typeface="Nunito"/>
              <a:ea typeface="Nunito"/>
              <a:cs typeface="Nunito"/>
              <a:sym typeface="Nuni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311700" y="366875"/>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miks?</a:t>
            </a:r>
            <a:endParaRPr/>
          </a:p>
        </p:txBody>
      </p:sp>
      <p:sp>
        <p:nvSpPr>
          <p:cNvPr id="81" name="Google Shape;81;p17"/>
          <p:cNvSpPr txBox="1">
            <a:spLocks noGrp="1"/>
          </p:cNvSpPr>
          <p:nvPr>
            <p:ph type="body" idx="1"/>
          </p:nvPr>
        </p:nvSpPr>
        <p:spPr>
          <a:xfrm>
            <a:off x="311700" y="1432200"/>
            <a:ext cx="8520600" cy="334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Font typeface="Nunito"/>
              <a:buChar char="❖"/>
            </a:pPr>
            <a:r>
              <a:rPr lang="en">
                <a:solidFill>
                  <a:srgbClr val="000000"/>
                </a:solidFill>
                <a:latin typeface="Nunito"/>
                <a:ea typeface="Nunito"/>
                <a:cs typeface="Nunito"/>
                <a:sym typeface="Nunito"/>
              </a:rPr>
              <a:t>MMF meelitab igal aastal publikut nii Koselt kui ka mujalt kaugemalt Eestimaalt. Sel aastal näeme juba praegu vaeva, et kohale tuleks enam kui tuhat inimest, mida meie armas Noortelava kanda jõuaks </a:t>
            </a:r>
            <a:endParaRPr>
              <a:solidFill>
                <a:srgbClr val="000000"/>
              </a:solidFill>
              <a:latin typeface="Nunito"/>
              <a:ea typeface="Nunito"/>
              <a:cs typeface="Nunito"/>
              <a:sym typeface="Nunito"/>
            </a:endParaRPr>
          </a:p>
          <a:p>
            <a:pPr marL="457200" lvl="0" indent="-342900" algn="l" rtl="0">
              <a:spcBef>
                <a:spcPts val="0"/>
              </a:spcBef>
              <a:spcAft>
                <a:spcPts val="0"/>
              </a:spcAft>
              <a:buClr>
                <a:srgbClr val="000000"/>
              </a:buClr>
              <a:buSzPts val="1800"/>
              <a:buFont typeface="Nunito"/>
              <a:buChar char="❖"/>
            </a:pPr>
            <a:r>
              <a:rPr lang="en">
                <a:solidFill>
                  <a:srgbClr val="000000"/>
                </a:solidFill>
                <a:latin typeface="Nunito"/>
                <a:ea typeface="Nunito"/>
                <a:cs typeface="Nunito"/>
                <a:sym typeface="Nunito"/>
              </a:rPr>
              <a:t>Üritusi edaspidi korraldades on Noortelava värskendamine suisa hädavajalik- nii imelist privaatset lavapaika pole ennem täheldatud! </a:t>
            </a:r>
            <a:endParaRPr>
              <a:solidFill>
                <a:srgbClr val="000000"/>
              </a:solidFill>
              <a:latin typeface="Nunito"/>
              <a:ea typeface="Nunito"/>
              <a:cs typeface="Nunito"/>
              <a:sym typeface="Nunito"/>
            </a:endParaRPr>
          </a:p>
          <a:p>
            <a:pPr marL="457200" lvl="0" indent="-342900" algn="l" rtl="0">
              <a:spcBef>
                <a:spcPts val="0"/>
              </a:spcBef>
              <a:spcAft>
                <a:spcPts val="0"/>
              </a:spcAft>
              <a:buClr>
                <a:srgbClr val="000000"/>
              </a:buClr>
              <a:buSzPts val="1800"/>
              <a:buFont typeface="Nunito"/>
              <a:buChar char="❖"/>
            </a:pPr>
            <a:r>
              <a:rPr lang="en">
                <a:solidFill>
                  <a:srgbClr val="000000"/>
                </a:solidFill>
                <a:latin typeface="Nunito"/>
                <a:ea typeface="Nunito"/>
                <a:cs typeface="Nunito"/>
                <a:sym typeface="Nunito"/>
              </a:rPr>
              <a:t>See meelitab suvelavastusi, kontserte just noortelaval korraldama</a:t>
            </a:r>
            <a:endParaRPr>
              <a:solidFill>
                <a:srgbClr val="000000"/>
              </a:solidFill>
              <a:latin typeface="Nunito"/>
              <a:ea typeface="Nunito"/>
              <a:cs typeface="Nunito"/>
              <a:sym typeface="Nunito"/>
            </a:endParaRPr>
          </a:p>
          <a:p>
            <a:pPr marL="457200" lvl="0" indent="-342900" algn="l" rtl="0">
              <a:spcBef>
                <a:spcPts val="0"/>
              </a:spcBef>
              <a:spcAft>
                <a:spcPts val="0"/>
              </a:spcAft>
              <a:buClr>
                <a:srgbClr val="000000"/>
              </a:buClr>
              <a:buSzPts val="1800"/>
              <a:buFont typeface="Nunito"/>
              <a:buChar char="❖"/>
            </a:pPr>
            <a:r>
              <a:rPr lang="en">
                <a:solidFill>
                  <a:srgbClr val="000000"/>
                </a:solidFill>
                <a:latin typeface="Nunito"/>
                <a:ea typeface="Nunito"/>
                <a:cs typeface="Nunito"/>
                <a:sym typeface="Nunito"/>
              </a:rPr>
              <a:t>Noortelava on festivalile ja eelkõige kogu Kose vallale omaseks saanud </a:t>
            </a:r>
            <a:endParaRPr>
              <a:solidFill>
                <a:srgbClr val="000000"/>
              </a:solidFill>
              <a:latin typeface="Nunito"/>
              <a:ea typeface="Nunito"/>
              <a:cs typeface="Nunito"/>
              <a:sym typeface="Nuni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Kose kaunis noortelava 2009.aastal</a:t>
            </a:r>
            <a:endParaRPr/>
          </a:p>
        </p:txBody>
      </p:sp>
      <p:pic>
        <p:nvPicPr>
          <p:cNvPr id="87" name="Google Shape;87;p18"/>
          <p:cNvPicPr preferRelativeResize="0"/>
          <p:nvPr/>
        </p:nvPicPr>
        <p:blipFill>
          <a:blip r:embed="rId3">
            <a:alphaModFix/>
          </a:blip>
          <a:stretch>
            <a:fillRect/>
          </a:stretch>
        </p:blipFill>
        <p:spPr>
          <a:xfrm>
            <a:off x="311700" y="1228675"/>
            <a:ext cx="6060304" cy="371494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Lava </a:t>
            </a:r>
            <a:r>
              <a:rPr lang="en" dirty="0" err="1"/>
              <a:t>seisukord</a:t>
            </a:r>
            <a:r>
              <a:rPr lang="en" dirty="0"/>
              <a:t> </a:t>
            </a:r>
            <a:r>
              <a:rPr lang="en" dirty="0" err="1"/>
              <a:t>praegu</a:t>
            </a:r>
            <a:endParaRPr dirty="0"/>
          </a:p>
        </p:txBody>
      </p:sp>
      <p:pic>
        <p:nvPicPr>
          <p:cNvPr id="93" name="Google Shape;93;p19"/>
          <p:cNvPicPr preferRelativeResize="0"/>
          <p:nvPr/>
        </p:nvPicPr>
        <p:blipFill>
          <a:blip r:embed="rId3">
            <a:alphaModFix/>
          </a:blip>
          <a:stretch>
            <a:fillRect/>
          </a:stretch>
        </p:blipFill>
        <p:spPr>
          <a:xfrm>
            <a:off x="152400" y="1209950"/>
            <a:ext cx="5041534" cy="3781150"/>
          </a:xfrm>
          <a:prstGeom prst="rect">
            <a:avLst/>
          </a:prstGeom>
          <a:noFill/>
          <a:ln>
            <a:noFill/>
          </a:ln>
        </p:spPr>
      </p:pic>
      <p:pic>
        <p:nvPicPr>
          <p:cNvPr id="3" name="Picture 2">
            <a:extLst>
              <a:ext uri="{FF2B5EF4-FFF2-40B4-BE49-F238E27FC236}">
                <a16:creationId xmlns:a16="http://schemas.microsoft.com/office/drawing/2014/main" id="{3094EEEB-26FD-FF45-A0C0-0E3514EAE61B}"/>
              </a:ext>
            </a:extLst>
          </p:cNvPr>
          <p:cNvPicPr>
            <a:picLocks noChangeAspect="1"/>
          </p:cNvPicPr>
          <p:nvPr/>
        </p:nvPicPr>
        <p:blipFill>
          <a:blip r:embed="rId4"/>
          <a:stretch>
            <a:fillRect/>
          </a:stretch>
        </p:blipFill>
        <p:spPr>
          <a:xfrm>
            <a:off x="5285232" y="1237774"/>
            <a:ext cx="3557268" cy="266795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Praegusest seiskorrast lähemalt</a:t>
            </a:r>
            <a:endParaRPr/>
          </a:p>
          <a:p>
            <a:pPr marL="0" lvl="0" indent="0" algn="l" rtl="0">
              <a:spcBef>
                <a:spcPts val="0"/>
              </a:spcBef>
              <a:spcAft>
                <a:spcPts val="0"/>
              </a:spcAft>
              <a:buNone/>
            </a:pPr>
            <a:endParaRPr/>
          </a:p>
        </p:txBody>
      </p:sp>
      <p:pic>
        <p:nvPicPr>
          <p:cNvPr id="9" name="Picture 8">
            <a:extLst>
              <a:ext uri="{FF2B5EF4-FFF2-40B4-BE49-F238E27FC236}">
                <a16:creationId xmlns:a16="http://schemas.microsoft.com/office/drawing/2014/main" id="{3F1ACC5B-F876-684E-8F1E-9DEDB489EA0C}"/>
              </a:ext>
            </a:extLst>
          </p:cNvPr>
          <p:cNvPicPr>
            <a:picLocks noChangeAspect="1"/>
          </p:cNvPicPr>
          <p:nvPr/>
        </p:nvPicPr>
        <p:blipFill>
          <a:blip r:embed="rId3"/>
          <a:stretch>
            <a:fillRect/>
          </a:stretch>
        </p:blipFill>
        <p:spPr>
          <a:xfrm>
            <a:off x="301501" y="1057551"/>
            <a:ext cx="2832450" cy="3776600"/>
          </a:xfrm>
          <a:prstGeom prst="rect">
            <a:avLst/>
          </a:prstGeom>
        </p:spPr>
      </p:pic>
      <p:pic>
        <p:nvPicPr>
          <p:cNvPr id="11" name="Picture 10">
            <a:extLst>
              <a:ext uri="{FF2B5EF4-FFF2-40B4-BE49-F238E27FC236}">
                <a16:creationId xmlns:a16="http://schemas.microsoft.com/office/drawing/2014/main" id="{6F9D4AF2-A47D-C94E-B921-E5658AFAD88F}"/>
              </a:ext>
            </a:extLst>
          </p:cNvPr>
          <p:cNvPicPr>
            <a:picLocks noChangeAspect="1"/>
          </p:cNvPicPr>
          <p:nvPr/>
        </p:nvPicPr>
        <p:blipFill>
          <a:blip r:embed="rId4"/>
          <a:stretch>
            <a:fillRect/>
          </a:stretch>
        </p:blipFill>
        <p:spPr>
          <a:xfrm>
            <a:off x="3203366" y="1057550"/>
            <a:ext cx="2832450" cy="3776600"/>
          </a:xfrm>
          <a:prstGeom prst="rect">
            <a:avLst/>
          </a:prstGeom>
        </p:spPr>
      </p:pic>
      <p:pic>
        <p:nvPicPr>
          <p:cNvPr id="13" name="Picture 12">
            <a:extLst>
              <a:ext uri="{FF2B5EF4-FFF2-40B4-BE49-F238E27FC236}">
                <a16:creationId xmlns:a16="http://schemas.microsoft.com/office/drawing/2014/main" id="{E96891DA-A2F4-7C44-8668-0506E1E9BFB9}"/>
              </a:ext>
            </a:extLst>
          </p:cNvPr>
          <p:cNvPicPr>
            <a:picLocks noChangeAspect="1"/>
          </p:cNvPicPr>
          <p:nvPr/>
        </p:nvPicPr>
        <p:blipFill>
          <a:blip r:embed="rId5"/>
          <a:stretch>
            <a:fillRect/>
          </a:stretch>
        </p:blipFill>
        <p:spPr>
          <a:xfrm>
            <a:off x="6127697" y="1057550"/>
            <a:ext cx="2832449" cy="37766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1"/>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
            </a:r>
            <a:endParaRPr/>
          </a:p>
        </p:txBody>
      </p:sp>
      <p:sp>
        <p:nvSpPr>
          <p:cNvPr id="110" name="Google Shape;110;p21"/>
          <p:cNvSpPr txBox="1"/>
          <p:nvPr/>
        </p:nvSpPr>
        <p:spPr>
          <a:xfrm>
            <a:off x="4549600" y="717175"/>
            <a:ext cx="6454500" cy="75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Source Code Pro"/>
              <a:ea typeface="Source Code Pro"/>
              <a:cs typeface="Source Code Pro"/>
              <a:sym typeface="Source Code Pro"/>
            </a:endParaRPr>
          </a:p>
        </p:txBody>
      </p:sp>
      <p:pic>
        <p:nvPicPr>
          <p:cNvPr id="3" name="Picture 2">
            <a:extLst>
              <a:ext uri="{FF2B5EF4-FFF2-40B4-BE49-F238E27FC236}">
                <a16:creationId xmlns:a16="http://schemas.microsoft.com/office/drawing/2014/main" id="{133B601B-4751-0A47-BBBD-2CF66F009E08}"/>
              </a:ext>
            </a:extLst>
          </p:cNvPr>
          <p:cNvPicPr>
            <a:picLocks noChangeAspect="1"/>
          </p:cNvPicPr>
          <p:nvPr/>
        </p:nvPicPr>
        <p:blipFill>
          <a:blip r:embed="rId3"/>
          <a:stretch>
            <a:fillRect/>
          </a:stretch>
        </p:blipFill>
        <p:spPr>
          <a:xfrm>
            <a:off x="304800" y="1093675"/>
            <a:ext cx="2770884" cy="3694512"/>
          </a:xfrm>
          <a:prstGeom prst="rect">
            <a:avLst/>
          </a:prstGeom>
        </p:spPr>
      </p:pic>
      <p:pic>
        <p:nvPicPr>
          <p:cNvPr id="5" name="Picture 4">
            <a:extLst>
              <a:ext uri="{FF2B5EF4-FFF2-40B4-BE49-F238E27FC236}">
                <a16:creationId xmlns:a16="http://schemas.microsoft.com/office/drawing/2014/main" id="{59D013F8-577C-7743-AEF1-0CD2D5B7B8C5}"/>
              </a:ext>
            </a:extLst>
          </p:cNvPr>
          <p:cNvPicPr>
            <a:picLocks noChangeAspect="1"/>
          </p:cNvPicPr>
          <p:nvPr/>
        </p:nvPicPr>
        <p:blipFill>
          <a:blip r:embed="rId4"/>
          <a:stretch>
            <a:fillRect/>
          </a:stretch>
        </p:blipFill>
        <p:spPr>
          <a:xfrm>
            <a:off x="3186558" y="1093675"/>
            <a:ext cx="2770884" cy="3694512"/>
          </a:xfrm>
          <a:prstGeom prst="rect">
            <a:avLst/>
          </a:prstGeom>
        </p:spPr>
      </p:pic>
      <p:pic>
        <p:nvPicPr>
          <p:cNvPr id="7" name="Picture 6">
            <a:extLst>
              <a:ext uri="{FF2B5EF4-FFF2-40B4-BE49-F238E27FC236}">
                <a16:creationId xmlns:a16="http://schemas.microsoft.com/office/drawing/2014/main" id="{42FB6217-77EF-4247-801B-F49F93C2FB8E}"/>
              </a:ext>
            </a:extLst>
          </p:cNvPr>
          <p:cNvPicPr>
            <a:picLocks noChangeAspect="1"/>
          </p:cNvPicPr>
          <p:nvPr/>
        </p:nvPicPr>
        <p:blipFill>
          <a:blip r:embed="rId5"/>
          <a:stretch>
            <a:fillRect/>
          </a:stretch>
        </p:blipFill>
        <p:spPr>
          <a:xfrm>
            <a:off x="6068316" y="1093675"/>
            <a:ext cx="2770884" cy="3694512"/>
          </a:xfrm>
          <a:prstGeom prst="rect">
            <a:avLst/>
          </a:prstGeom>
          <a:ln>
            <a:solidFill>
              <a:schemeClr val="accent5"/>
            </a:solidFill>
          </a:ln>
        </p:spPr>
      </p:pic>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356</Words>
  <Application>Microsoft Macintosh PowerPoint</Application>
  <PresentationFormat>On-screen Show (16:9)</PresentationFormat>
  <Paragraphs>32</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Source Code Pro</vt:lpstr>
      <vt:lpstr>Nunito</vt:lpstr>
      <vt:lpstr>Amatic SC</vt:lpstr>
      <vt:lpstr>Beach Day</vt:lpstr>
      <vt:lpstr>PowerPoint Presentation</vt:lpstr>
      <vt:lpstr>Tutvustuseks. Maheda muusika festival</vt:lpstr>
      <vt:lpstr>MIS?</vt:lpstr>
      <vt:lpstr>… </vt:lpstr>
      <vt:lpstr>miks?</vt:lpstr>
      <vt:lpstr>Kose kaunis noortelava 2009.aastal</vt:lpstr>
      <vt:lpstr>Lava seisukord praegu</vt:lpstr>
      <vt:lpstr>Praegusest seiskorrast lähemalt </vt:lpstr>
      <vt:lpstr>...</vt:lpstr>
      <vt:lpstr>Piltidelt selgub tõeline ohtlik seisukord</vt:lpstr>
      <vt:lpstr>Järgnevalt meeleolukaid pilte festivalist Noortelaval</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1</cp:revision>
  <dcterms:modified xsi:type="dcterms:W3CDTF">2019-03-18T18:38:16Z</dcterms:modified>
</cp:coreProperties>
</file>